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63" r:id="rId3"/>
    <p:sldId id="260" r:id="rId4"/>
    <p:sldId id="257" r:id="rId5"/>
    <p:sldId id="305" r:id="rId6"/>
    <p:sldId id="306" r:id="rId7"/>
    <p:sldId id="272" r:id="rId8"/>
    <p:sldId id="259" r:id="rId9"/>
    <p:sldId id="308" r:id="rId10"/>
    <p:sldId id="309" r:id="rId11"/>
    <p:sldId id="307" r:id="rId12"/>
    <p:sldId id="267" r:id="rId13"/>
    <p:sldId id="262" r:id="rId14"/>
    <p:sldId id="285" r:id="rId15"/>
  </p:sldIdLst>
  <p:sldSz cx="9144000" cy="5143500" type="screen16x9"/>
  <p:notesSz cx="6858000" cy="9144000"/>
  <p:embeddedFontLst>
    <p:embeddedFont>
      <p:font typeface="Montserrat ExtraLight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Montserrat ExtraBold" panose="020B0604020202020204" charset="0"/>
      <p:bold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3F8FDA-D8D7-4875-921E-749EDB972D30}">
  <a:tblStyle styleId="{BF3F8FDA-D8D7-4875-921E-749EDB972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9243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74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130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1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8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83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72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71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46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43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13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4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834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28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50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5" r:id="rId9"/>
    <p:sldLayoutId id="2147483668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26557" y="1974951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BSAFE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National University of Computer and Emerging Sciences FAST Islamabad</a:t>
            </a:r>
            <a:endParaRPr dirty="0"/>
          </a:p>
        </p:txBody>
      </p:sp>
      <p:sp>
        <p:nvSpPr>
          <p:cNvPr id="7" name="Google Shape;164;p38"/>
          <p:cNvSpPr txBox="1">
            <a:spLocks/>
          </p:cNvSpPr>
          <p:nvPr/>
        </p:nvSpPr>
        <p:spPr>
          <a:xfrm>
            <a:off x="1311300" y="793214"/>
            <a:ext cx="222301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ITERATION # 03</a:t>
            </a:r>
          </a:p>
          <a:p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FYP-2 MID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 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EVALUATION</a:t>
            </a:r>
            <a:endParaRPr lang="pt-BR" sz="1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8" name="Google Shape;164;p38"/>
          <p:cNvSpPr txBox="1">
            <a:spLocks/>
          </p:cNvSpPr>
          <p:nvPr/>
        </p:nvSpPr>
        <p:spPr>
          <a:xfrm>
            <a:off x="4422657" y="793214"/>
            <a:ext cx="2017527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20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Date: </a:t>
            </a:r>
            <a:r>
              <a:rPr lang="en-US" sz="1200" b="0" kern="1200" dirty="0" smtClean="0">
                <a:solidFill>
                  <a:prstClr val="white"/>
                </a:solidFill>
                <a:latin typeface="Montserrat ExtraLight" panose="020B0604020202020204" charset="0"/>
                <a:ea typeface="Montserrat ExtraLight"/>
                <a:cs typeface="Montserrat ExtraLight"/>
              </a:rPr>
              <a:t>13</a:t>
            </a:r>
            <a:r>
              <a:rPr lang="en-US" sz="1200" b="0" kern="1200" baseline="30000" dirty="0" smtClean="0">
                <a:solidFill>
                  <a:prstClr val="white"/>
                </a:solidFill>
                <a:latin typeface="Montserrat ExtraLight" panose="020B0604020202020204" charset="0"/>
              </a:rPr>
              <a:t>th</a:t>
            </a:r>
            <a:r>
              <a:rPr lang="en-US" sz="1200" kern="1200" baseline="30000" dirty="0" smtClean="0">
                <a:solidFill>
                  <a:prstClr val="white"/>
                </a:solidFill>
                <a:latin typeface="Montserrat ExtraLight" panose="020B0604020202020204" charset="0"/>
              </a:rPr>
              <a:t> 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April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, </a:t>
            </a:r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2023</a:t>
            </a:r>
            <a:endParaRPr lang="pt-BR" sz="1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9" name="Google Shape;216;p44"/>
          <p:cNvCxnSpPr/>
          <p:nvPr/>
        </p:nvCxnSpPr>
        <p:spPr>
          <a:xfrm flipV="1">
            <a:off x="2175900" y="4335694"/>
            <a:ext cx="4792200" cy="102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64;p38"/>
          <p:cNvSpPr txBox="1">
            <a:spLocks/>
          </p:cNvSpPr>
          <p:nvPr/>
        </p:nvSpPr>
        <p:spPr>
          <a:xfrm>
            <a:off x="2654798" y="2553645"/>
            <a:ext cx="3535717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Learn Cyber Security in and Emmersive Environment</a:t>
            </a:r>
            <a:endParaRPr lang="pt-BR" sz="1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43983" y="445025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Iteration # 04 Workflow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445025"/>
            <a:ext cx="439378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282" y="920969"/>
            <a:ext cx="7004826" cy="36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endParaRPr lang="en-US" b="1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Integrating user training videos</a:t>
            </a: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Integrating additional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0"/>
              </a:rPr>
              <a:t>chatbots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Developing user assessment quizzes</a:t>
            </a: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Maintaining scores</a:t>
            </a: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Testing and improvements</a:t>
            </a:r>
          </a:p>
        </p:txBody>
      </p:sp>
      <p:grpSp>
        <p:nvGrpSpPr>
          <p:cNvPr id="7" name="Google Shape;13181;p83"/>
          <p:cNvGrpSpPr/>
          <p:nvPr/>
        </p:nvGrpSpPr>
        <p:grpSpPr>
          <a:xfrm>
            <a:off x="842121" y="559728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8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707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43983" y="445025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Technical issues of BSafe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445025"/>
            <a:ext cx="439378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282" y="1007300"/>
            <a:ext cx="6709385" cy="371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None/>
            </a:pPr>
            <a:endParaRPr lang="en-US" b="1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Integration of attack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omponents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Cross programming language compliance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Designing and developing the workflow of attacks 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Creating mitigation content and video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Ensuring user learn without breaching its own privacy</a:t>
            </a:r>
          </a:p>
          <a:p>
            <a:pPr marL="11430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rgbClr val="0E101A"/>
              </a:solidFill>
              <a:effectLst/>
              <a:latin typeface="Montserrat" panose="020B0604020202020204" charset="0"/>
            </a:endParaRPr>
          </a:p>
        </p:txBody>
      </p:sp>
      <p:grpSp>
        <p:nvGrpSpPr>
          <p:cNvPr id="7" name="Google Shape;13181;p83"/>
          <p:cNvGrpSpPr/>
          <p:nvPr/>
        </p:nvGrpSpPr>
        <p:grpSpPr>
          <a:xfrm>
            <a:off x="842121" y="559728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8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956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468709" y="108715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kern="1200" dirty="0" smtClean="0">
                <a:solidFill>
                  <a:schemeClr val="tx2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Demo and details of implementation</a:t>
            </a:r>
            <a:endParaRPr dirty="0">
              <a:solidFill>
                <a:schemeClr val="tx2"/>
              </a:solidFill>
              <a:latin typeface="Montserrat ExtraBold" panose="020B0604020202020204" charset="0"/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852755" y="2640458"/>
            <a:ext cx="73357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0" name="Google Shape;14367;p85"/>
          <p:cNvGrpSpPr/>
          <p:nvPr/>
        </p:nvGrpSpPr>
        <p:grpSpPr>
          <a:xfrm>
            <a:off x="998572" y="1453829"/>
            <a:ext cx="940274" cy="618527"/>
            <a:chOff x="7009649" y="1541981"/>
            <a:chExt cx="524940" cy="320655"/>
          </a:xfrm>
          <a:solidFill>
            <a:schemeClr val="accent1"/>
          </a:solidFill>
        </p:grpSpPr>
        <p:sp>
          <p:nvSpPr>
            <p:cNvPr id="11" name="Google Shape;14368;p85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69;p85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70;p85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71;p85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372;p85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73;p85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74;p85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75;p85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368615" y="414022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026200" y="1090112"/>
            <a:ext cx="5339010" cy="306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https://www.cisecurity.org/insights/blog/6-educational-cybersecurity-resources-for-kids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https://www.pbs.org/wgbh/nova/labs/lab/cyber/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https://sos.fbi.gov/en/seventh-grade.html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https://www.esafety.gov.au/educators/classroom-resources/cybersmart-challenge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" name="Google Shape;13181;p83"/>
          <p:cNvGrpSpPr/>
          <p:nvPr/>
        </p:nvGrpSpPr>
        <p:grpSpPr>
          <a:xfrm>
            <a:off x="914400" y="523983"/>
            <a:ext cx="388782" cy="360740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6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Thank You</a:t>
            </a:r>
            <a:endParaRPr sz="4800"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471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Montserrat ExtraBold" panose="020B0604020202020204" charset="0"/>
              </a:rPr>
              <a:t>Any</a:t>
            </a:r>
            <a:r>
              <a:rPr lang="en" sz="2400" dirty="0" smtClean="0"/>
              <a:t> </a:t>
            </a:r>
            <a:r>
              <a:rPr lang="en" sz="2400" dirty="0" smtClean="0">
                <a:latin typeface="Montserrat ExtraBold" panose="020B0604020202020204" charset="0"/>
              </a:rPr>
              <a:t>Questions</a:t>
            </a:r>
            <a:r>
              <a:rPr lang="en" sz="2400" dirty="0" smtClean="0"/>
              <a:t>?</a:t>
            </a:r>
            <a:endParaRPr sz="2400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2062800" y="3205537"/>
            <a:ext cx="5018400" cy="27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3181;p83"/>
          <p:cNvGrpSpPr/>
          <p:nvPr/>
        </p:nvGrpSpPr>
        <p:grpSpPr>
          <a:xfrm>
            <a:off x="1797977" y="2256538"/>
            <a:ext cx="852755" cy="726607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9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236451" y="443802"/>
            <a:ext cx="4629300" cy="53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Group Members</a:t>
            </a:r>
            <a:endParaRPr sz="2200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1;p45"/>
          <p:cNvSpPr txBox="1">
            <a:spLocks/>
          </p:cNvSpPr>
          <p:nvPr/>
        </p:nvSpPr>
        <p:spPr>
          <a:xfrm>
            <a:off x="1334187" y="2838497"/>
            <a:ext cx="4629300" cy="53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Supervisors</a:t>
            </a:r>
            <a:endParaRPr lang="en-GB" dirty="0"/>
          </a:p>
        </p:txBody>
      </p:sp>
      <p:cxnSp>
        <p:nvCxnSpPr>
          <p:cNvPr id="14" name="Google Shape;222;p45"/>
          <p:cNvCxnSpPr/>
          <p:nvPr/>
        </p:nvCxnSpPr>
        <p:spPr>
          <a:xfrm flipV="1">
            <a:off x="1026200" y="2855624"/>
            <a:ext cx="2004676" cy="1161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Rectangle 5"/>
          <p:cNvSpPr/>
          <p:nvPr/>
        </p:nvSpPr>
        <p:spPr>
          <a:xfrm>
            <a:off x="938500" y="942115"/>
            <a:ext cx="4572000" cy="16414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Huma</a:t>
            </a: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 Ahmed (19I-1961)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Hakim Ali (19I-2032)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Sohaib</a:t>
            </a: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 Bin </a:t>
            </a: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Haroon</a:t>
            </a: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 (19I-1985)</a:t>
            </a:r>
            <a:endParaRPr lang="en-US" b="1" kern="1200" dirty="0">
              <a:solidFill>
                <a:prstClr val="white"/>
              </a:solidFill>
              <a:latin typeface="Montserrat ExtraBold" panose="020B0604020202020204" charset="0"/>
              <a:cs typeface="Arabic Typesetting" panose="03020402040406030203" pitchFamily="66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8500" y="3331223"/>
            <a:ext cx="4572000" cy="11900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Dr. </a:t>
            </a: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Zainab</a:t>
            </a: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 </a:t>
            </a: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Abaid</a:t>
            </a:r>
            <a:endParaRPr lang="en-US" b="1" kern="1200" dirty="0" smtClean="0">
              <a:solidFill>
                <a:prstClr val="white"/>
              </a:solidFill>
              <a:latin typeface="Montserrat ExtraBold" panose="020B0604020202020204" charset="0"/>
              <a:cs typeface="Arabic Typesetting" panose="03020402040406030203" pitchFamily="66" charset="-78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b="1" kern="1200" dirty="0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(Co.) Dr. Muhammad </a:t>
            </a:r>
            <a:r>
              <a:rPr lang="en-US" b="1" kern="1200" dirty="0" err="1" smtClean="0">
                <a:solidFill>
                  <a:prstClr val="white"/>
                </a:solidFill>
                <a:latin typeface="Montserrat ExtraBold" panose="020B0604020202020204" charset="0"/>
                <a:cs typeface="Arabic Typesetting" panose="03020402040406030203" pitchFamily="66" charset="-78"/>
              </a:rPr>
              <a:t>Asim</a:t>
            </a:r>
            <a:endParaRPr lang="en-US" b="1" kern="1200" dirty="0">
              <a:solidFill>
                <a:prstClr val="white"/>
              </a:solidFill>
              <a:latin typeface="Montserrat ExtraBold" panose="020B0604020202020204" charset="0"/>
              <a:cs typeface="Arabic Typesetting" panose="03020402040406030203" pitchFamily="66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oogle Shape;13181;p83"/>
          <p:cNvGrpSpPr/>
          <p:nvPr/>
        </p:nvGrpSpPr>
        <p:grpSpPr>
          <a:xfrm>
            <a:off x="936545" y="526523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24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3181;p83"/>
          <p:cNvGrpSpPr/>
          <p:nvPr/>
        </p:nvGrpSpPr>
        <p:grpSpPr>
          <a:xfrm>
            <a:off x="936545" y="2972840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40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;p14"/>
          <p:cNvSpPr txBox="1">
            <a:spLocks/>
          </p:cNvSpPr>
          <p:nvPr/>
        </p:nvSpPr>
        <p:spPr>
          <a:xfrm>
            <a:off x="1571947" y="1653976"/>
            <a:ext cx="7097622" cy="229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444" dirty="0" err="1" smtClean="0">
                <a:solidFill>
                  <a:schemeClr val="accent2"/>
                </a:solidFill>
                <a:latin typeface="Montserrat" panose="020B0604020202020204" charset="0"/>
              </a:rPr>
              <a:t>BSafe</a:t>
            </a:r>
            <a:endParaRPr lang="en-US" sz="3444" dirty="0" smtClean="0">
              <a:solidFill>
                <a:schemeClr val="accent2"/>
              </a:solidFill>
              <a:latin typeface="Montserrat" panose="020B0604020202020204" charset="0"/>
            </a:endParaRPr>
          </a:p>
          <a:p>
            <a:r>
              <a:rPr lang="en-US" sz="1555" i="1" dirty="0" smtClean="0">
                <a:latin typeface="Montserrat" panose="020B0604020202020204" charset="0"/>
              </a:rPr>
              <a:t>“</a:t>
            </a:r>
            <a:r>
              <a:rPr lang="en-US" sz="1555" i="1" dirty="0">
                <a:latin typeface="Montserrat" panose="020B0604020202020204" charset="0"/>
              </a:rPr>
              <a:t> </a:t>
            </a:r>
            <a:r>
              <a:rPr lang="en-US" sz="1555" i="1" dirty="0" smtClean="0">
                <a:latin typeface="Montserrat" panose="020B0604020202020204" charset="0"/>
              </a:rPr>
              <a:t>Cyber Security Learning management system that uses the technique of ‘Immersive Learning’ to educate users of Social Engineering Attacks, and their prevention to be safe.”</a:t>
            </a: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294013" y="418013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8129" y="420881"/>
            <a:ext cx="3656887" cy="204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712" y="1291945"/>
            <a:ext cx="7004826" cy="296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bg1"/>
                </a:solidFill>
                <a:effectLst/>
                <a:latin typeface="Montserrat" panose="020B0604020202020204" charset="0"/>
              </a:rPr>
              <a:t>New internet users especially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people from other background knowledge,</a:t>
            </a:r>
            <a:r>
              <a:rPr lang="en-US" sz="1600" b="0" dirty="0" smtClean="0">
                <a:solidFill>
                  <a:schemeClr val="bg1"/>
                </a:solidFill>
                <a:effectLst/>
                <a:latin typeface="Montserrat" panose="020B0604020202020204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effectLst/>
                <a:latin typeface="Montserrat" panose="020B0604020202020204" charset="0"/>
              </a:rPr>
              <a:t>do not know the security precaution that is essential to be taken during the usage of the internet.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bg1"/>
              </a:solidFill>
              <a:effectLst/>
              <a:latin typeface="Montserrat" panose="020B060402020202020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0" dirty="0" err="1">
                <a:solidFill>
                  <a:schemeClr val="bg1"/>
                </a:solidFill>
                <a:effectLst/>
                <a:latin typeface="Montserrat" panose="020B0604020202020204" charset="0"/>
              </a:rPr>
              <a:t>BSafe</a:t>
            </a:r>
            <a:r>
              <a:rPr lang="en-US" sz="1600" b="0" dirty="0">
                <a:solidFill>
                  <a:schemeClr val="bg1"/>
                </a:solidFill>
                <a:effectLst/>
                <a:latin typeface="Montserrat" panose="020B0604020202020204" charset="0"/>
              </a:rPr>
              <a:t> provides an immersive environment to virtualize the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Social Engineering </a:t>
            </a:r>
            <a:r>
              <a:rPr lang="en-US" sz="1600" b="0" dirty="0" smtClean="0">
                <a:solidFill>
                  <a:schemeClr val="bg1"/>
                </a:solidFill>
                <a:effectLst/>
                <a:latin typeface="Montserrat" panose="020B0604020202020204" charset="0"/>
              </a:rPr>
              <a:t>attacks </a:t>
            </a:r>
            <a:r>
              <a:rPr lang="en-US" sz="1600" b="0" dirty="0">
                <a:solidFill>
                  <a:schemeClr val="bg1"/>
                </a:solidFill>
                <a:effectLst/>
                <a:latin typeface="Montserrat" panose="020B0604020202020204" charset="0"/>
              </a:rPr>
              <a:t>to its user, such that they can get knowledge about their mistakes, and mitigation to stop them from </a:t>
            </a:r>
            <a:r>
              <a:rPr lang="en-US" sz="1600" b="0" dirty="0" smtClean="0">
                <a:solidFill>
                  <a:schemeClr val="bg1"/>
                </a:solidFill>
                <a:effectLst/>
                <a:latin typeface="Montserrat" panose="020B0604020202020204" charset="0"/>
              </a:rPr>
              <a:t>happening.</a:t>
            </a:r>
            <a:r>
              <a:rPr lang="en-US" sz="1600" b="0" dirty="0" smtClean="0">
                <a:solidFill>
                  <a:srgbClr val="0E101A"/>
                </a:solidFill>
                <a:effectLst/>
                <a:latin typeface="Montserrat" panose="020B0604020202020204" charset="0"/>
              </a:rPr>
              <a:t>.</a:t>
            </a:r>
            <a:endParaRPr lang="en-US" sz="1600" b="0" dirty="0">
              <a:solidFill>
                <a:srgbClr val="0E101A"/>
              </a:solidFill>
              <a:effectLst/>
              <a:latin typeface="Montserrat" panose="020B0604020202020204" charset="0"/>
            </a:endParaRPr>
          </a:p>
        </p:txBody>
      </p:sp>
      <p:grpSp>
        <p:nvGrpSpPr>
          <p:cNvPr id="12" name="Google Shape;13181;p83"/>
          <p:cNvGrpSpPr/>
          <p:nvPr/>
        </p:nvGrpSpPr>
        <p:grpSpPr>
          <a:xfrm>
            <a:off x="908819" y="551606"/>
            <a:ext cx="380504" cy="378787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13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331609" y="445025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61967" y="445025"/>
            <a:ext cx="21743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438" y="1479478"/>
            <a:ext cx="7004826" cy="301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Cybersecurity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 awareness mostly disregarded in community of Pakistan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Young and elder people oblivious of online safety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Easy victimization of naïve internet users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1700" b="1" i="1" u="sng" dirty="0">
                <a:solidFill>
                  <a:schemeClr val="bg1"/>
                </a:solidFill>
                <a:latin typeface="Montserrat" panose="020B0604020202020204" charset="0"/>
              </a:rPr>
              <a:t>GOAL</a:t>
            </a: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1700" b="1" i="1" dirty="0">
                <a:solidFill>
                  <a:schemeClr val="bg1"/>
                </a:solidFill>
                <a:latin typeface="Montserrat" panose="020B0604020202020204" charset="0"/>
              </a:rPr>
              <a:t>“Protect young </a:t>
            </a:r>
            <a:r>
              <a:rPr lang="en-US" sz="1700" b="1" i="1" dirty="0" smtClean="0">
                <a:solidFill>
                  <a:schemeClr val="bg1"/>
                </a:solidFill>
                <a:latin typeface="Montserrat" panose="020B0604020202020204" charset="0"/>
              </a:rPr>
              <a:t>students and general </a:t>
            </a:r>
            <a:r>
              <a:rPr lang="en-US" sz="1700" b="1" i="1" dirty="0">
                <a:solidFill>
                  <a:schemeClr val="bg1"/>
                </a:solidFill>
                <a:latin typeface="Montserrat" panose="020B0604020202020204" charset="0"/>
              </a:rPr>
              <a:t>from </a:t>
            </a:r>
            <a:r>
              <a:rPr lang="en-US" sz="1700" b="1" i="1" dirty="0" smtClean="0">
                <a:solidFill>
                  <a:schemeClr val="bg1"/>
                </a:solidFill>
                <a:latin typeface="Montserrat" panose="020B0604020202020204" charset="0"/>
              </a:rPr>
              <a:t>cyber, and social </a:t>
            </a:r>
            <a:r>
              <a:rPr lang="en-US" sz="1700" b="1" i="1" dirty="0">
                <a:solidFill>
                  <a:schemeClr val="bg1"/>
                </a:solidFill>
                <a:latin typeface="Montserrat" panose="020B0604020202020204" charset="0"/>
              </a:rPr>
              <a:t>engineering attacks”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rgbClr val="0E101A"/>
              </a:solidFill>
              <a:effectLst/>
              <a:latin typeface="Montserrat" panose="020B0604020202020204" charset="0"/>
            </a:endParaRPr>
          </a:p>
        </p:txBody>
      </p:sp>
      <p:grpSp>
        <p:nvGrpSpPr>
          <p:cNvPr id="12" name="Google Shape;13181;p83"/>
          <p:cNvGrpSpPr/>
          <p:nvPr/>
        </p:nvGrpSpPr>
        <p:grpSpPr>
          <a:xfrm>
            <a:off x="955497" y="544531"/>
            <a:ext cx="376112" cy="389918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13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75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43983" y="445025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Objective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445025"/>
            <a:ext cx="32019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438" y="1551397"/>
            <a:ext cx="7004826" cy="301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  <a:ea typeface="Arial"/>
                <a:cs typeface="Arial"/>
                <a:sym typeface="Arial"/>
              </a:rPr>
              <a:t>“We construct our knowledge through experience – by doing”</a:t>
            </a: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Learn safe practices by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experiencing Social Engineering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attack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scenarios using lab environment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Dive in, make mistakes, Learn!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Step by step assessment of </a:t>
            </a:r>
          </a:p>
          <a:p>
            <a:pPr lvl="1"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common mistakes</a:t>
            </a:r>
          </a:p>
          <a:p>
            <a:pPr lvl="1"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exploited vulnerabilities</a:t>
            </a:r>
          </a:p>
          <a:p>
            <a:pPr lvl="1"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mitigations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rgbClr val="0E101A"/>
              </a:solidFill>
              <a:effectLst/>
              <a:latin typeface="Montserrat" panose="020B0604020202020204" charset="0"/>
            </a:endParaRPr>
          </a:p>
        </p:txBody>
      </p:sp>
      <p:grpSp>
        <p:nvGrpSpPr>
          <p:cNvPr id="7" name="Google Shape;13181;p83"/>
          <p:cNvGrpSpPr/>
          <p:nvPr/>
        </p:nvGrpSpPr>
        <p:grpSpPr>
          <a:xfrm>
            <a:off x="842121" y="559728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8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44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332058" y="413277"/>
            <a:ext cx="5452026" cy="592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High-Level Features</a:t>
            </a: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3977315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55ED87B5-B750-4827-8945-233D0F1A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62" y="1598393"/>
            <a:ext cx="783336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DDA1AB05-5510-4C32-B863-C3CF2294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75" y="1525947"/>
            <a:ext cx="843233" cy="841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17E7F5C3-7C7D-41EA-ADE5-4BB86EBCD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585" y="1406091"/>
            <a:ext cx="999820" cy="999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3185A6D5-85F5-4E18-8AD4-7160888D5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439" y="1462499"/>
            <a:ext cx="887004" cy="887004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="" xmlns:a16="http://schemas.microsoft.com/office/drawing/2014/main" xmlns:lc="http://schemas.openxmlformats.org/drawingml/2006/lockedCanvas" id="{D1F96F7A-6611-4427-8474-7EF9A195B9F2}"/>
              </a:ext>
            </a:extLst>
          </p:cNvPr>
          <p:cNvSpPr txBox="1"/>
          <p:nvPr/>
        </p:nvSpPr>
        <p:spPr>
          <a:xfrm>
            <a:off x="2561014" y="13625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x-none" dirty="0"/>
          </a:p>
        </p:txBody>
      </p:sp>
      <p:sp>
        <p:nvSpPr>
          <p:cNvPr id="22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9C820D57-3E21-49D5-9EAD-3B8DE0BCF815}"/>
              </a:ext>
            </a:extLst>
          </p:cNvPr>
          <p:cNvSpPr txBox="1"/>
          <p:nvPr/>
        </p:nvSpPr>
        <p:spPr>
          <a:xfrm>
            <a:off x="2331494" y="1068692"/>
            <a:ext cx="1405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 ExtraBold" panose="020B0604020202020204" charset="0"/>
              </a:rPr>
              <a:t>1. Frontend</a:t>
            </a:r>
            <a:endParaRPr lang="x-none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="" xmlns:a16="http://schemas.microsoft.com/office/drawing/2014/main" xmlns:lc="http://schemas.openxmlformats.org/drawingml/2006/lockedCanvas" id="{3B74AABA-912F-4708-9EB1-60478CE7BA85}"/>
              </a:ext>
            </a:extLst>
          </p:cNvPr>
          <p:cNvSpPr txBox="1"/>
          <p:nvPr/>
        </p:nvSpPr>
        <p:spPr>
          <a:xfrm>
            <a:off x="274094" y="1905216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latin typeface="Montserrat ExtraBold" panose="020B0604020202020204" charset="0"/>
              </a:rPr>
              <a:t>MODULES</a:t>
            </a:r>
            <a:endParaRPr lang="x-none" sz="1600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D870A993-5D41-4790-9071-682D388139CE}"/>
              </a:ext>
            </a:extLst>
          </p:cNvPr>
          <p:cNvSpPr txBox="1"/>
          <p:nvPr/>
        </p:nvSpPr>
        <p:spPr>
          <a:xfrm>
            <a:off x="274094" y="3459925"/>
            <a:ext cx="135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latin typeface="Montserrat ExtraBold" panose="020B0604020202020204" charset="0"/>
              </a:rPr>
              <a:t>FEATURES</a:t>
            </a:r>
            <a:endParaRPr lang="x-none" sz="1600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1C75B8DB-6E30-4BEC-9627-89208BB60459}"/>
              </a:ext>
            </a:extLst>
          </p:cNvPr>
          <p:cNvSpPr txBox="1"/>
          <p:nvPr/>
        </p:nvSpPr>
        <p:spPr>
          <a:xfrm>
            <a:off x="4058071" y="10983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 ExtraBold" panose="020B0604020202020204" charset="0"/>
              </a:rPr>
              <a:t>2. Backend</a:t>
            </a:r>
            <a:endParaRPr lang="x-none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6" name="TextBox 31">
            <a:extLst>
              <a:ext uri="{FF2B5EF4-FFF2-40B4-BE49-F238E27FC236}">
                <a16:creationId xmlns="" xmlns:a16="http://schemas.microsoft.com/office/drawing/2014/main" xmlns:lc="http://schemas.openxmlformats.org/drawingml/2006/lockedCanvas" id="{56BC90F9-D1FA-4E59-A1D8-1BA26AF62953}"/>
              </a:ext>
            </a:extLst>
          </p:cNvPr>
          <p:cNvSpPr txBox="1"/>
          <p:nvPr/>
        </p:nvSpPr>
        <p:spPr>
          <a:xfrm>
            <a:off x="5522824" y="944407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 ExtraBold" panose="020B0604020202020204" charset="0"/>
              </a:rPr>
              <a:t>3. Attack </a:t>
            </a:r>
            <a:r>
              <a:rPr lang="en-US" b="1" dirty="0" smtClean="0">
                <a:solidFill>
                  <a:schemeClr val="bg1"/>
                </a:solidFill>
                <a:latin typeface="Montserrat ExtraBold" panose="020B0604020202020204" charset="0"/>
              </a:rPr>
              <a:t>Scenarios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Montserrat ExtraBold" panose="020B0604020202020204" charset="0"/>
              </a:rPr>
              <a:t>Labs</a:t>
            </a:r>
            <a:endParaRPr lang="x-none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="" xmlns:a16="http://schemas.microsoft.com/office/drawing/2014/main" xmlns:lc="http://schemas.openxmlformats.org/drawingml/2006/lockedCanvas" id="{91940537-4484-4783-944A-270B3ACA61C4}"/>
              </a:ext>
            </a:extLst>
          </p:cNvPr>
          <p:cNvSpPr txBox="1"/>
          <p:nvPr/>
        </p:nvSpPr>
        <p:spPr>
          <a:xfrm>
            <a:off x="7637439" y="1098314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 ExtraBold" panose="020B0604020202020204" charset="0"/>
              </a:rPr>
              <a:t>4. Testing</a:t>
            </a:r>
            <a:endParaRPr lang="x-none" b="1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F0EC5713-92B7-4BEF-9609-2D1256996008}"/>
              </a:ext>
            </a:extLst>
          </p:cNvPr>
          <p:cNvSpPr/>
          <p:nvPr/>
        </p:nvSpPr>
        <p:spPr>
          <a:xfrm>
            <a:off x="2016318" y="2710360"/>
            <a:ext cx="1626223" cy="1688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User Interactive Platform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BEA19E55-6863-4803-8A46-7BFED42BE283}"/>
              </a:ext>
            </a:extLst>
          </p:cNvPr>
          <p:cNvSpPr/>
          <p:nvPr/>
        </p:nvSpPr>
        <p:spPr>
          <a:xfrm>
            <a:off x="3785332" y="2704932"/>
            <a:ext cx="1626223" cy="1714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Phishing Detector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Managing User Profiles</a:t>
            </a:r>
            <a:endParaRPr lang="x-none" b="1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772522B7-2B12-49BB-A446-6A4CBC6AB55A}"/>
              </a:ext>
            </a:extLst>
          </p:cNvPr>
          <p:cNvSpPr/>
          <p:nvPr/>
        </p:nvSpPr>
        <p:spPr>
          <a:xfrm>
            <a:off x="5544730" y="2704932"/>
            <a:ext cx="1577927" cy="1714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For-example Cyber Predator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User Training</a:t>
            </a:r>
            <a:endParaRPr lang="x-none" b="1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1FCD3B1C-84BE-40E9-912E-79148F44F94E}"/>
              </a:ext>
            </a:extLst>
          </p:cNvPr>
          <p:cNvSpPr/>
          <p:nvPr/>
        </p:nvSpPr>
        <p:spPr>
          <a:xfrm>
            <a:off x="7291977" y="2686902"/>
            <a:ext cx="1577928" cy="17325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Experimentation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(opt)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xmlns:lc="http://schemas.openxmlformats.org/drawingml/2006/lockedCanvas" id="{EAABD263-8A7D-4C65-8687-37BE864734E9}"/>
              </a:ext>
            </a:extLst>
          </p:cNvPr>
          <p:cNvCxnSpPr/>
          <p:nvPr/>
        </p:nvCxnSpPr>
        <p:spPr>
          <a:xfrm>
            <a:off x="2874419" y="2429091"/>
            <a:ext cx="0" cy="27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xmlns:lc="http://schemas.openxmlformats.org/drawingml/2006/lockedCanvas" id="{6E95465F-2CF7-4815-93D3-FA5AF6FAD59D}"/>
              </a:ext>
            </a:extLst>
          </p:cNvPr>
          <p:cNvCxnSpPr>
            <a:endCxn id="29" idx="0"/>
          </p:cNvCxnSpPr>
          <p:nvPr/>
        </p:nvCxnSpPr>
        <p:spPr>
          <a:xfrm>
            <a:off x="4598444" y="2405911"/>
            <a:ext cx="0" cy="29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EF6542D-D930-41AF-A171-5A666ECB7550}"/>
              </a:ext>
            </a:extLst>
          </p:cNvPr>
          <p:cNvCxnSpPr>
            <a:endCxn id="30" idx="0"/>
          </p:cNvCxnSpPr>
          <p:nvPr/>
        </p:nvCxnSpPr>
        <p:spPr>
          <a:xfrm flipH="1">
            <a:off x="6333694" y="2429091"/>
            <a:ext cx="17350" cy="27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B8468B97-B8A3-4830-8CB2-C12A0D39DFCE}"/>
              </a:ext>
            </a:extLst>
          </p:cNvPr>
          <p:cNvCxnSpPr/>
          <p:nvPr/>
        </p:nvCxnSpPr>
        <p:spPr>
          <a:xfrm>
            <a:off x="7959917" y="2367533"/>
            <a:ext cx="0" cy="337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oogle Shape;13181;p83"/>
          <p:cNvGrpSpPr/>
          <p:nvPr/>
        </p:nvGrpSpPr>
        <p:grpSpPr>
          <a:xfrm>
            <a:off x="934948" y="536335"/>
            <a:ext cx="397110" cy="36779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38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6" y="965771"/>
            <a:ext cx="7628428" cy="3904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3" y="461720"/>
            <a:ext cx="4706520" cy="603556"/>
          </a:xfrm>
          <a:prstGeom prst="rect">
            <a:avLst/>
          </a:prstGeom>
        </p:spPr>
      </p:pic>
      <p:cxnSp>
        <p:nvCxnSpPr>
          <p:cNvPr id="8" name="Google Shape;172;p39"/>
          <p:cNvCxnSpPr/>
          <p:nvPr/>
        </p:nvCxnSpPr>
        <p:spPr>
          <a:xfrm>
            <a:off x="4087899" y="430717"/>
            <a:ext cx="3669090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3" name="Google Shape;13181;p83"/>
          <p:cNvGrpSpPr/>
          <p:nvPr/>
        </p:nvGrpSpPr>
        <p:grpSpPr>
          <a:xfrm>
            <a:off x="4087899" y="553010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14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52" y="1093646"/>
            <a:ext cx="7304927" cy="36427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43983" y="445025"/>
            <a:ext cx="5735700" cy="64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Iteration # 03 Workflow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445025"/>
            <a:ext cx="439378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F29BAF-7748-4139-A98D-E58FB0C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282" y="920969"/>
            <a:ext cx="7004826" cy="395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endParaRPr lang="en-US" b="1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Developing LMS frontend and </a:t>
            </a:r>
            <a:r>
              <a:rPr lang="en-US" dirty="0" err="1" smtClean="0">
                <a:solidFill>
                  <a:schemeClr val="bg1"/>
                </a:solidFill>
                <a:latin typeface="Montserrat" panose="020B0604020202020204" charset="0"/>
              </a:rPr>
              <a:t>fackend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Designing and developing user training videos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Designing and developing clones of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ocial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m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edia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latforms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Creating lab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nvironment for users to learn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Montserrat" panose="020B0604020202020204" charset="0"/>
              </a:rPr>
              <a:t>ChatBot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and related attack development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Mitigation technique documents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grpSp>
        <p:nvGrpSpPr>
          <p:cNvPr id="7" name="Google Shape;13181;p83"/>
          <p:cNvGrpSpPr/>
          <p:nvPr/>
        </p:nvGrpSpPr>
        <p:grpSpPr>
          <a:xfrm>
            <a:off x="842121" y="559728"/>
            <a:ext cx="301862" cy="332871"/>
            <a:chOff x="1396957" y="4287365"/>
            <a:chExt cx="301862" cy="332871"/>
          </a:xfrm>
          <a:solidFill>
            <a:schemeClr val="accent1"/>
          </a:solidFill>
        </p:grpSpPr>
        <p:sp>
          <p:nvSpPr>
            <p:cNvPr id="8" name="Google Shape;13182;p83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3;p83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84;p83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85;p83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86;p83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87;p83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88;p83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89;p83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90;p83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91;p83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92;p83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93;p83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94;p83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95;p83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6;p83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55176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384</Words>
  <Application>Microsoft Office PowerPoint</Application>
  <PresentationFormat>On-screen Show (16:9)</PresentationFormat>
  <Paragraphs>83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Montserrat ExtraLight</vt:lpstr>
      <vt:lpstr>Lato</vt:lpstr>
      <vt:lpstr>Montserrat ExtraBold</vt:lpstr>
      <vt:lpstr>Montserrat</vt:lpstr>
      <vt:lpstr>Wingdings</vt:lpstr>
      <vt:lpstr>Arabic Typesetting</vt:lpstr>
      <vt:lpstr>Futuristic Background by Slidesgo</vt:lpstr>
      <vt:lpstr>BSAFE</vt:lpstr>
      <vt:lpstr>Group Members</vt:lpstr>
      <vt:lpstr>PowerPoint Presentation</vt:lpstr>
      <vt:lpstr>Problem Statement</vt:lpstr>
      <vt:lpstr>Motivation</vt:lpstr>
      <vt:lpstr>Project Objective</vt:lpstr>
      <vt:lpstr>High-Level Features</vt:lpstr>
      <vt:lpstr>PowerPoint Presentation</vt:lpstr>
      <vt:lpstr>Iteration # 03 Workflow</vt:lpstr>
      <vt:lpstr>Iteration # 04 Workflow</vt:lpstr>
      <vt:lpstr>Technical issues of BSafe</vt:lpstr>
      <vt:lpstr>Demo and details of implementation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BSAFE</dc:title>
  <cp:lastModifiedBy>Microsoft account</cp:lastModifiedBy>
  <cp:revision>27</cp:revision>
  <dcterms:modified xsi:type="dcterms:W3CDTF">2023-04-13T04:46:21Z</dcterms:modified>
</cp:coreProperties>
</file>